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7" r:id="rId2"/>
    <p:sldId id="261" r:id="rId3"/>
    <p:sldId id="269" r:id="rId4"/>
    <p:sldId id="270" r:id="rId5"/>
    <p:sldId id="272" r:id="rId6"/>
    <p:sldId id="268" r:id="rId7"/>
    <p:sldId id="271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800"/>
    <a:srgbClr val="008B00"/>
    <a:srgbClr val="008F73"/>
    <a:srgbClr val="51870D"/>
    <a:srgbClr val="FF9284"/>
    <a:srgbClr val="86ECFF"/>
    <a:srgbClr val="00ACD9"/>
    <a:srgbClr val="59B9D7"/>
    <a:srgbClr val="000000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6"/>
    <p:restoredTop sz="94762"/>
  </p:normalViewPr>
  <p:slideViewPr>
    <p:cSldViewPr snapToGrid="0" snapToObjects="1">
      <p:cViewPr varScale="1">
        <p:scale>
          <a:sx n="185" d="100"/>
          <a:sy n="185" d="100"/>
        </p:scale>
        <p:origin x="200" y="7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12" Type="http://schemas.openxmlformats.org/officeDocument/2006/relationships/image" Target="../media/image2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23.emf"/><Relationship Id="rId5" Type="http://schemas.openxmlformats.org/officeDocument/2006/relationships/image" Target="../media/image20.jp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0924BFA-FAAB-5D4B-BDA5-290C95581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4168764" y="2998128"/>
            <a:ext cx="3314307" cy="90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1" y="1247040"/>
            <a:ext cx="2624328" cy="17465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SAND2018-xxxx</a:t>
            </a:r>
            <a:endParaRPr lang="en-US" sz="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473BC-9481-204D-96AE-0636CA22F79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331560" y="3022244"/>
            <a:ext cx="2949232" cy="859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516347-9DB6-B449-9329-769BD2EE10A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517845" y="2981821"/>
            <a:ext cx="1538848" cy="154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760FE0-62AB-294D-B19F-A9120BC9ADE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05705" y="2979831"/>
            <a:ext cx="1536691" cy="1539814"/>
          </a:xfrm>
          <a:prstGeom prst="rect">
            <a:avLst/>
          </a:prstGeom>
          <a:solidFill>
            <a:srgbClr val="FF9284">
              <a:alpha val="60000"/>
            </a:srgb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798CCE-19F5-4941-8FF0-DA410AFBF93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197775" y="3974977"/>
            <a:ext cx="3256284" cy="368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7" r:id="rId4"/>
    <p:sldLayoutId id="2147483660" r:id="rId5"/>
    <p:sldLayoutId id="2147483654" r:id="rId6"/>
    <p:sldLayoutId id="2147483661" r:id="rId7"/>
    <p:sldLayoutId id="2147483651" r:id="rId8"/>
    <p:sldLayoutId id="2147483668" r:id="rId9"/>
    <p:sldLayoutId id="2147483665" r:id="rId10"/>
    <p:sldLayoutId id="2147483669" r:id="rId11"/>
    <p:sldLayoutId id="2147483655" r:id="rId12"/>
    <p:sldLayoutId id="2147483662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4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(null)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0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7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itch/SpokeDartsPublic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0D3E-CE74-6F4C-A9C9-63EDA840DF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Spoke-Darts for </a:t>
            </a:r>
            <a:br>
              <a:rPr lang="en-US" dirty="0"/>
            </a:br>
            <a:r>
              <a:rPr lang="en-US" dirty="0"/>
              <a:t>High-Dimensional </a:t>
            </a:r>
            <a:br>
              <a:rPr lang="en-US" dirty="0"/>
            </a:br>
            <a:r>
              <a:rPr lang="en-US" dirty="0"/>
              <a:t>Blue-Noise 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4020-87AD-8D47-982D-EBB5AB03D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412" y="5306898"/>
            <a:ext cx="6261331" cy="1551102"/>
          </a:xfrm>
        </p:spPr>
        <p:txBody>
          <a:bodyPr>
            <a:normAutofit fontScale="92500"/>
          </a:bodyPr>
          <a:lstStyle/>
          <a:p>
            <a:r>
              <a:rPr lang="en-US" dirty="0"/>
              <a:t>Scott A. Mitchell	ACM TOG 37:2, May 2018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Scott A. Mitchell, Mohamed S. Ebeida, Muhammad A. </a:t>
            </a:r>
            <a:r>
              <a:rPr lang="en-US" dirty="0" err="1"/>
              <a:t>Awad</a:t>
            </a:r>
            <a:r>
              <a:rPr lang="en-US" dirty="0"/>
              <a:t>, </a:t>
            </a:r>
            <a:r>
              <a:rPr lang="en-US" dirty="0" err="1"/>
              <a:t>Chonhyon</a:t>
            </a:r>
            <a:r>
              <a:rPr lang="en-US" dirty="0"/>
              <a:t> Park, </a:t>
            </a:r>
            <a:r>
              <a:rPr lang="en-US" dirty="0" err="1"/>
              <a:t>Anjul</a:t>
            </a:r>
            <a:r>
              <a:rPr lang="en-US" dirty="0"/>
              <a:t> </a:t>
            </a:r>
            <a:r>
              <a:rPr lang="en-US" dirty="0" err="1"/>
              <a:t>Patney</a:t>
            </a:r>
            <a:r>
              <a:rPr lang="en-US" dirty="0"/>
              <a:t>, Ahmad A. Rushdi, Laura P. </a:t>
            </a:r>
            <a:r>
              <a:rPr lang="en-US" dirty="0" err="1"/>
              <a:t>Swiler</a:t>
            </a:r>
            <a:r>
              <a:rPr lang="en-US" dirty="0"/>
              <a:t>, Dinesh </a:t>
            </a:r>
            <a:r>
              <a:rPr lang="en-US" dirty="0" err="1"/>
              <a:t>Manocha</a:t>
            </a:r>
            <a:r>
              <a:rPr lang="en-US" dirty="0"/>
              <a:t> (now UMD), </a:t>
            </a:r>
            <a:br>
              <a:rPr lang="en-US" dirty="0"/>
            </a:br>
            <a:r>
              <a:rPr lang="en-US" dirty="0"/>
              <a:t>Li-Yi Wei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7160F-D7EF-2A4A-A4D1-B08AFF593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875" y="4483937"/>
            <a:ext cx="822960" cy="822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80DFB6-491F-BD43-A31E-FD40E5172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835" y="5177998"/>
            <a:ext cx="1005840" cy="257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AF70EA-53AE-2E49-A7D5-D7AAD94F8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7116" y="3396988"/>
            <a:ext cx="990842" cy="731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833331-7F3D-9C46-8055-FC3FCF04F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9889" y="4104240"/>
            <a:ext cx="840786" cy="82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82061B-C6C4-2145-8AFA-FC5C638B5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2833" y="3066095"/>
            <a:ext cx="822960" cy="86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2034" y="12105"/>
            <a:ext cx="5647772" cy="570225"/>
          </a:xfrm>
        </p:spPr>
        <p:txBody>
          <a:bodyPr/>
          <a:lstStyle/>
          <a:p>
            <a:pPr algn="ctr"/>
            <a:r>
              <a:rPr lang="en-US" sz="2800" dirty="0"/>
              <a:t>Motivation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52035" y="575947"/>
            <a:ext cx="5589713" cy="1617707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High-dimensional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blue-noise sampling is useful</a:t>
            </a:r>
            <a:br>
              <a:rPr lang="en-US" sz="2400" dirty="0"/>
            </a:br>
            <a:r>
              <a:rPr lang="en-US" sz="2400" dirty="0"/>
              <a:t>but hard to generate</a:t>
            </a:r>
            <a:br>
              <a:rPr lang="en-US" sz="2400" dirty="0"/>
            </a:br>
            <a:r>
              <a:rPr lang="en-US" sz="2400" dirty="0"/>
              <a:t>especially adaptively!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A85849-3004-7542-BBE0-78EB21A99F6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3000" contras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05" y="3859646"/>
            <a:ext cx="4021195" cy="3006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F83E02-C3E0-064E-BEC4-CC142D948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03" y="0"/>
            <a:ext cx="3373438" cy="32952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1F277B-A3E5-8449-8772-C849B372C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8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806" y="12105"/>
            <a:ext cx="3192194" cy="3192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543B37-ABF4-D645-9A21-DB15F8F7F7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" y="3419880"/>
            <a:ext cx="4584160" cy="3438120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5BC4F908-C2C4-3C49-85D9-D9752C5F1002}"/>
              </a:ext>
            </a:extLst>
          </p:cNvPr>
          <p:cNvSpPr txBox="1">
            <a:spLocks/>
          </p:cNvSpPr>
          <p:nvPr/>
        </p:nvSpPr>
        <p:spPr>
          <a:xfrm rot="1732484">
            <a:off x="2828271" y="4581840"/>
            <a:ext cx="1968315" cy="100275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Motion </a:t>
            </a:r>
            <a:b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</a:b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Plan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6A280EE1-A031-3444-B4C4-02EF0EE56100}"/>
              </a:ext>
            </a:extLst>
          </p:cNvPr>
          <p:cNvSpPr txBox="1">
            <a:spLocks/>
          </p:cNvSpPr>
          <p:nvPr/>
        </p:nvSpPr>
        <p:spPr>
          <a:xfrm rot="1503339">
            <a:off x="10098743" y="1253977"/>
            <a:ext cx="1863817" cy="5830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Render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2A92A11-A9FC-0342-B53F-A8D439F4A5D5}"/>
              </a:ext>
            </a:extLst>
          </p:cNvPr>
          <p:cNvSpPr txBox="1">
            <a:spLocks/>
          </p:cNvSpPr>
          <p:nvPr/>
        </p:nvSpPr>
        <p:spPr>
          <a:xfrm rot="18849761">
            <a:off x="489152" y="1411165"/>
            <a:ext cx="2592891" cy="656013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Geometry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1671DA84-8FC9-C948-9D03-47C860401084}"/>
              </a:ext>
            </a:extLst>
          </p:cNvPr>
          <p:cNvSpPr txBox="1">
            <a:spLocks/>
          </p:cNvSpPr>
          <p:nvPr/>
        </p:nvSpPr>
        <p:spPr>
          <a:xfrm rot="18849761">
            <a:off x="8843823" y="4643838"/>
            <a:ext cx="2438320" cy="596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Optimize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CF5B20-E1B8-B644-8C9C-60FAE4254A53}"/>
              </a:ext>
            </a:extLst>
          </p:cNvPr>
          <p:cNvSpPr txBox="1">
            <a:spLocks/>
          </p:cNvSpPr>
          <p:nvPr/>
        </p:nvSpPr>
        <p:spPr>
          <a:xfrm>
            <a:off x="6407005" y="2154681"/>
            <a:ext cx="2563772" cy="10844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8D: proof-of-concept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path tracing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6C0C6BE3-5420-DA45-97EA-1E741B02AD01}"/>
              </a:ext>
            </a:extLst>
          </p:cNvPr>
          <p:cNvSpPr txBox="1">
            <a:spLocks/>
          </p:cNvSpPr>
          <p:nvPr/>
        </p:nvSpPr>
        <p:spPr>
          <a:xfrm>
            <a:off x="3866403" y="4031223"/>
            <a:ext cx="3090861" cy="8036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23D: find a path in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robot configuration space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3159F05-F530-9D43-9CCF-A0F6B6B11ADB}"/>
              </a:ext>
            </a:extLst>
          </p:cNvPr>
          <p:cNvSpPr txBox="1">
            <a:spLocks/>
          </p:cNvSpPr>
          <p:nvPr/>
        </p:nvSpPr>
        <p:spPr>
          <a:xfrm>
            <a:off x="3410093" y="2226009"/>
            <a:ext cx="2646948" cy="12358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8-100D: approximate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Delaunay Graphs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(Voronoi neighbors)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ABEC4FA6-395E-FF47-A0A0-59A3985C425B}"/>
              </a:ext>
            </a:extLst>
          </p:cNvPr>
          <p:cNvSpPr txBox="1">
            <a:spLocks/>
          </p:cNvSpPr>
          <p:nvPr/>
        </p:nvSpPr>
        <p:spPr>
          <a:xfrm>
            <a:off x="5249859" y="5739099"/>
            <a:ext cx="2978730" cy="12853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100D: adaptively explore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black-box function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to find global minimum</a:t>
            </a:r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Motivation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151608"/>
          </a:xfrm>
        </p:spPr>
        <p:txBody>
          <a:bodyPr>
            <a:normAutofit/>
          </a:bodyPr>
          <a:lstStyle/>
          <a:p>
            <a:r>
              <a:rPr lang="en-US" sz="2800" dirty="0"/>
              <a:t>Goal: algorithm to produce point distributions</a:t>
            </a:r>
          </a:p>
          <a:p>
            <a:r>
              <a:rPr lang="en-US" dirty="0"/>
              <a:t>Requirements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Output: blue-noise, uniform-random point distribution except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points too close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big gaps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Process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Memory &amp; time scales well to high dimensions (e.g. 20D)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Locally adaptive, general domain shapes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Confidence: provable guarantees on output 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3382D4-E18C-754B-822C-B8B1C2C4A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622" y="24654"/>
            <a:ext cx="4236226" cy="42448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A7A9AE-F305-FE4F-9BB7-E6325C48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818" y="4266324"/>
            <a:ext cx="2581859" cy="259167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B4B9E2E-CF26-6743-B754-96DCE5965746}"/>
              </a:ext>
            </a:extLst>
          </p:cNvPr>
          <p:cNvGrpSpPr/>
          <p:nvPr/>
        </p:nvGrpSpPr>
        <p:grpSpPr>
          <a:xfrm>
            <a:off x="2160779" y="4801168"/>
            <a:ext cx="6735857" cy="2956330"/>
            <a:chOff x="936996" y="4831441"/>
            <a:chExt cx="6735857" cy="295633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6749FE-A1B1-DD4F-BE05-B37DAA53F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7857" y="4831441"/>
              <a:ext cx="2572323" cy="29563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C1AC00-62FF-8443-B1B8-01376960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3485" y="5007717"/>
              <a:ext cx="1979569" cy="1487560"/>
            </a:xfrm>
            <a:prstGeom prst="rect">
              <a:avLst/>
            </a:prstGeom>
          </p:spPr>
        </p:pic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E0DED1D2-2AAC-8345-B8AA-7EA8A906A8B4}"/>
                </a:ext>
              </a:extLst>
            </p:cNvPr>
            <p:cNvSpPr txBox="1">
              <a:spLocks/>
            </p:cNvSpPr>
            <p:nvPr/>
          </p:nvSpPr>
          <p:spPr>
            <a:xfrm>
              <a:off x="936996" y="6534752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RDF Radial Distance Function</a:t>
              </a: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1FF17B7A-A444-1741-8FCB-F235A427D774}"/>
                </a:ext>
              </a:extLst>
            </p:cNvPr>
            <p:cNvSpPr txBox="1">
              <a:spLocks/>
            </p:cNvSpPr>
            <p:nvPr/>
          </p:nvSpPr>
          <p:spPr>
            <a:xfrm>
              <a:off x="4581992" y="5073530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RP Radial Power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4FA56B3-1869-FD48-8050-AEF83372BA31}"/>
              </a:ext>
            </a:extLst>
          </p:cNvPr>
          <p:cNvGrpSpPr/>
          <p:nvPr/>
        </p:nvGrpSpPr>
        <p:grpSpPr>
          <a:xfrm>
            <a:off x="8951497" y="1256637"/>
            <a:ext cx="809990" cy="809990"/>
            <a:chOff x="9393198" y="1425149"/>
            <a:chExt cx="705251" cy="70525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69F4EFB-B890-2645-8E65-99C41E8AFB72}"/>
                </a:ext>
              </a:extLst>
            </p:cNvPr>
            <p:cNvSpPr/>
            <p:nvPr/>
          </p:nvSpPr>
          <p:spPr>
            <a:xfrm>
              <a:off x="9393198" y="1425149"/>
              <a:ext cx="705251" cy="70525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CDC85C4-C1B4-C54F-87AC-5039F7BD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84494" y="1526413"/>
              <a:ext cx="539530" cy="514553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D8F079C-B478-BE41-B4A7-8AE733087E19}"/>
              </a:ext>
            </a:extLst>
          </p:cNvPr>
          <p:cNvSpPr txBox="1"/>
          <p:nvPr/>
        </p:nvSpPr>
        <p:spPr>
          <a:xfrm>
            <a:off x="5942722" y="270649"/>
            <a:ext cx="2056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Maximum</a:t>
            </a:r>
          </a:p>
          <a:p>
            <a:pPr algn="r"/>
            <a:r>
              <a:rPr lang="en-US" dirty="0">
                <a:solidFill>
                  <a:srgbClr val="C00000"/>
                </a:solidFill>
              </a:rPr>
              <a:t>domain-to-sample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distance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F7CBE57-C138-C34C-9882-2376F7AA7008}"/>
              </a:ext>
            </a:extLst>
          </p:cNvPr>
          <p:cNvCxnSpPr>
            <a:cxnSpLocks/>
          </p:cNvCxnSpPr>
          <p:nvPr/>
        </p:nvCxnSpPr>
        <p:spPr>
          <a:xfrm flipV="1">
            <a:off x="7602449" y="2860463"/>
            <a:ext cx="679892" cy="392065"/>
          </a:xfrm>
          <a:prstGeom prst="line">
            <a:avLst/>
          </a:prstGeom>
          <a:ln w="31750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FC8CCCA-220D-FE45-9EAF-8C8C1F98F730}"/>
              </a:ext>
            </a:extLst>
          </p:cNvPr>
          <p:cNvCxnSpPr>
            <a:cxnSpLocks/>
          </p:cNvCxnSpPr>
          <p:nvPr/>
        </p:nvCxnSpPr>
        <p:spPr>
          <a:xfrm flipV="1">
            <a:off x="7531405" y="2640265"/>
            <a:ext cx="678682" cy="396764"/>
          </a:xfrm>
          <a:prstGeom prst="line">
            <a:avLst/>
          </a:prstGeom>
          <a:ln w="31750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8574BCD-50CE-2A4F-BF14-5CE86E222AEE}"/>
              </a:ext>
            </a:extLst>
          </p:cNvPr>
          <p:cNvSpPr txBox="1"/>
          <p:nvPr/>
        </p:nvSpPr>
        <p:spPr>
          <a:xfrm>
            <a:off x="6317797" y="2785953"/>
            <a:ext cx="1273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08F73"/>
                </a:solidFill>
              </a:rPr>
              <a:t>Minimum</a:t>
            </a:r>
            <a:br>
              <a:rPr lang="en-US" dirty="0">
                <a:solidFill>
                  <a:srgbClr val="008F73"/>
                </a:solidFill>
              </a:rPr>
            </a:br>
            <a:r>
              <a:rPr lang="en-US" dirty="0">
                <a:solidFill>
                  <a:srgbClr val="008F73"/>
                </a:solidFill>
              </a:rPr>
              <a:t>sample</a:t>
            </a:r>
            <a:br>
              <a:rPr lang="en-US" dirty="0">
                <a:solidFill>
                  <a:srgbClr val="008F73"/>
                </a:solidFill>
              </a:rPr>
            </a:br>
            <a:r>
              <a:rPr lang="en-US" dirty="0">
                <a:solidFill>
                  <a:srgbClr val="008F73"/>
                </a:solidFill>
              </a:rPr>
              <a:t>separation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18F6BA-3FB0-974C-9CB2-4AA59F4401EC}"/>
              </a:ext>
            </a:extLst>
          </p:cNvPr>
          <p:cNvGrpSpPr/>
          <p:nvPr/>
        </p:nvGrpSpPr>
        <p:grpSpPr>
          <a:xfrm>
            <a:off x="8251416" y="733129"/>
            <a:ext cx="523509" cy="523509"/>
            <a:chOff x="5488093" y="173086"/>
            <a:chExt cx="523509" cy="523509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25C6F66-ED6D-954B-B42A-E42D64420BF7}"/>
                </a:ext>
              </a:extLst>
            </p:cNvPr>
            <p:cNvSpPr/>
            <p:nvPr/>
          </p:nvSpPr>
          <p:spPr>
            <a:xfrm>
              <a:off x="5518941" y="204619"/>
              <a:ext cx="461812" cy="46181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A7C8D58-127E-6249-B840-41780A5D6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88093" y="173086"/>
              <a:ext cx="523509" cy="52350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43586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08006-7BF7-FC4C-9725-1BEFFBC106D6}"/>
              </a:ext>
            </a:extLst>
          </p:cNvPr>
          <p:cNvSpPr txBox="1"/>
          <p:nvPr/>
        </p:nvSpPr>
        <p:spPr>
          <a:xfrm>
            <a:off x="4240123" y="6606790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"</a:t>
            </a:r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": A Simple Algorithm for Maximal Poisson-Disk Sampling in High Dimensions, Eurographics 2012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E78854C-E405-8C44-B86E-21D3C1D29E62}"/>
              </a:ext>
            </a:extLst>
          </p:cNvPr>
          <p:cNvSpPr txBox="1">
            <a:spLocks/>
          </p:cNvSpPr>
          <p:nvPr/>
        </p:nvSpPr>
        <p:spPr>
          <a:xfrm>
            <a:off x="4028860" y="1969367"/>
            <a:ext cx="6854563" cy="1736513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fontScale="925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/>
            <a:r>
              <a:rPr lang="en-US" sz="1700" dirty="0">
                <a:ln w="0">
                  <a:noFill/>
                </a:ln>
                <a:latin typeface="Courier" pitchFamily="2" charset="0"/>
              </a:rPr>
              <a:t>divide domain into cubes, diagonal length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while ∃cubes, and cube diagonal &gt; machine precision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do (A(d) × #cubes) times: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pick a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pick candidate sample from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if distance(candidate, prior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 discard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refine remaining cubes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B7FABDA-9F10-2F4B-9572-30F72D5BB7D9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SimpleMPS</a:t>
            </a:r>
            <a:r>
              <a:rPr lang="en-US" sz="2800" dirty="0"/>
              <a:t> guarantees saturation</a:t>
            </a:r>
            <a:endParaRPr lang="en-US" sz="2800" dirty="0">
              <a:sym typeface="Wingdings" pitchFamily="2" charset="2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760B1E-EC54-614E-A378-B5D8C509190B}"/>
              </a:ext>
            </a:extLst>
          </p:cNvPr>
          <p:cNvGrpSpPr/>
          <p:nvPr/>
        </p:nvGrpSpPr>
        <p:grpSpPr>
          <a:xfrm>
            <a:off x="2537834" y="1326410"/>
            <a:ext cx="4131988" cy="733835"/>
            <a:chOff x="4028861" y="3908567"/>
            <a:chExt cx="4131988" cy="733835"/>
          </a:xfrm>
        </p:grpSpPr>
        <p:sp>
          <p:nvSpPr>
            <p:cNvPr id="39" name="Text Placeholder 4">
              <a:extLst>
                <a:ext uri="{FF2B5EF4-FFF2-40B4-BE49-F238E27FC236}">
                  <a16:creationId xmlns:a16="http://schemas.microsoft.com/office/drawing/2014/main" id="{C17AA343-5536-4F44-9A2E-5D67FC0642E9}"/>
                </a:ext>
              </a:extLst>
            </p:cNvPr>
            <p:cNvSpPr txBox="1">
              <a:spLocks/>
            </p:cNvSpPr>
            <p:nvPr/>
          </p:nvSpPr>
          <p:spPr>
            <a:xfrm>
              <a:off x="4028861" y="3908567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D1A7A1-9884-EA47-A031-F7A5798D3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2208" y="3956448"/>
              <a:ext cx="1158640" cy="382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741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848302"/>
            <a:ext cx="10334654" cy="525531"/>
          </a:xfrm>
        </p:spPr>
        <p:txBody>
          <a:bodyPr/>
          <a:lstStyle/>
          <a:p>
            <a:r>
              <a:rPr lang="en-US" sz="2800" dirty="0" err="1"/>
              <a:t>SimpleMPS</a:t>
            </a:r>
            <a:r>
              <a:rPr lang="en-US" sz="2800" dirty="0"/>
              <a:t> guarantees saturation … but doesn’t scale by dimension d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08006-7BF7-FC4C-9725-1BEFFBC106D6}"/>
              </a:ext>
            </a:extLst>
          </p:cNvPr>
          <p:cNvSpPr txBox="1"/>
          <p:nvPr/>
        </p:nvSpPr>
        <p:spPr>
          <a:xfrm>
            <a:off x="4240123" y="6606790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"</a:t>
            </a:r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": A Simple Algorithm for Maximal Poisson-Disk Sampling in High Dimensions, Eurographics 2012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9D2654E-20BD-864B-84C7-CA7B2771D77F}"/>
              </a:ext>
            </a:extLst>
          </p:cNvPr>
          <p:cNvSpPr txBox="1">
            <a:spLocks/>
          </p:cNvSpPr>
          <p:nvPr/>
        </p:nvSpPr>
        <p:spPr>
          <a:xfrm>
            <a:off x="4028860" y="1944179"/>
            <a:ext cx="8007212" cy="10052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Problem: cube poorly approximates sphere</a:t>
            </a:r>
            <a:br>
              <a:rPr lang="en-US" dirty="0"/>
            </a:br>
            <a:r>
              <a:rPr lang="en-US" dirty="0"/>
              <a:t>Exponentially worse as dimension increases</a:t>
            </a:r>
            <a:br>
              <a:rPr lang="en-US" dirty="0"/>
            </a:br>
            <a:r>
              <a:rPr lang="en-US" dirty="0"/>
              <a:t>More empty boxes, memory limit d≈6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E1EED9-1D77-7849-A2C4-553E47941B20}"/>
              </a:ext>
            </a:extLst>
          </p:cNvPr>
          <p:cNvGrpSpPr/>
          <p:nvPr/>
        </p:nvGrpSpPr>
        <p:grpSpPr>
          <a:xfrm>
            <a:off x="2537834" y="1306353"/>
            <a:ext cx="4805754" cy="753892"/>
            <a:chOff x="2537834" y="1223853"/>
            <a:chExt cx="4805754" cy="75389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7DC4230-E115-2E43-B91F-7B73C91DF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8055" y="1223853"/>
              <a:ext cx="1825533" cy="446011"/>
            </a:xfrm>
            <a:prstGeom prst="rect">
              <a:avLst/>
            </a:prstGeom>
          </p:spPr>
        </p:pic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C90345E7-C5AB-6A4B-B906-9B75115F0CD8}"/>
                </a:ext>
              </a:extLst>
            </p:cNvPr>
            <p:cNvSpPr txBox="1">
              <a:spLocks/>
            </p:cNvSpPr>
            <p:nvPr/>
          </p:nvSpPr>
          <p:spPr>
            <a:xfrm>
              <a:off x="2537834" y="1243910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</p:grp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83D3E0B-3476-014B-8B8E-7B8A6A304E42}"/>
              </a:ext>
            </a:extLst>
          </p:cNvPr>
          <p:cNvSpPr txBox="1">
            <a:spLocks/>
          </p:cNvSpPr>
          <p:nvPr/>
        </p:nvSpPr>
        <p:spPr>
          <a:xfrm>
            <a:off x="4240123" y="5838026"/>
            <a:ext cx="8007212" cy="64040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Any algorithm that constructs (an approximation of) remaining sample space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is doomed to be exponential-in-d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8DF9D-1367-4742-9E26-0093241958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596" y="2507284"/>
            <a:ext cx="2266795" cy="238948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48E0BB3-5003-E84C-B1FA-F9E95199F9B2}"/>
              </a:ext>
            </a:extLst>
          </p:cNvPr>
          <p:cNvGrpSpPr/>
          <p:nvPr/>
        </p:nvGrpSpPr>
        <p:grpSpPr>
          <a:xfrm>
            <a:off x="4392148" y="3750557"/>
            <a:ext cx="1371600" cy="1372076"/>
            <a:chOff x="4448247" y="3030264"/>
            <a:chExt cx="1371600" cy="137207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5E7CB3-C644-EA4E-9A3B-B594A0CFE3FA}"/>
                </a:ext>
              </a:extLst>
            </p:cNvPr>
            <p:cNvCxnSpPr/>
            <p:nvPr/>
          </p:nvCxnSpPr>
          <p:spPr>
            <a:xfrm>
              <a:off x="4448247" y="3716064"/>
              <a:ext cx="1371600" cy="0"/>
            </a:xfrm>
            <a:prstGeom prst="line">
              <a:avLst/>
            </a:prstGeom>
            <a:ln w="1016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B87D34-CBF2-1B49-9FBC-868A262872A7}"/>
                </a:ext>
              </a:extLst>
            </p:cNvPr>
            <p:cNvCxnSpPr/>
            <p:nvPr/>
          </p:nvCxnSpPr>
          <p:spPr>
            <a:xfrm>
              <a:off x="4448247" y="3725640"/>
              <a:ext cx="1371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C86E092-4190-2347-B602-10EE63337935}"/>
                </a:ext>
              </a:extLst>
            </p:cNvPr>
            <p:cNvSpPr/>
            <p:nvPr/>
          </p:nvSpPr>
          <p:spPr>
            <a:xfrm>
              <a:off x="4448247" y="3030264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337341A-C85F-8F4A-B631-46CEF5FD68DF}"/>
                </a:ext>
              </a:extLst>
            </p:cNvPr>
            <p:cNvSpPr/>
            <p:nvPr/>
          </p:nvSpPr>
          <p:spPr>
            <a:xfrm flipH="1">
              <a:off x="4448247" y="3030740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6FE2F8-DAA4-1040-871B-EAA1A5666E1D}"/>
              </a:ext>
            </a:extLst>
          </p:cNvPr>
          <p:cNvGrpSpPr/>
          <p:nvPr/>
        </p:nvGrpSpPr>
        <p:grpSpPr>
          <a:xfrm>
            <a:off x="6393622" y="3077813"/>
            <a:ext cx="1411963" cy="1411963"/>
            <a:chOff x="4798879" y="4322603"/>
            <a:chExt cx="1411963" cy="141196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D631B7-687B-CD44-9399-8E72AF260BA0}"/>
                </a:ext>
              </a:extLst>
            </p:cNvPr>
            <p:cNvSpPr/>
            <p:nvPr/>
          </p:nvSpPr>
          <p:spPr>
            <a:xfrm>
              <a:off x="4798879" y="4322603"/>
              <a:ext cx="1411963" cy="1411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10B840A-D763-FD42-8F3F-EE5C57418B1D}"/>
                </a:ext>
              </a:extLst>
            </p:cNvPr>
            <p:cNvSpPr/>
            <p:nvPr/>
          </p:nvSpPr>
          <p:spPr>
            <a:xfrm>
              <a:off x="4816680" y="4341205"/>
              <a:ext cx="1371600" cy="13716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FF0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B6D9680-370A-5C46-B093-904EF1A09C25}"/>
              </a:ext>
            </a:extLst>
          </p:cNvPr>
          <p:cNvSpPr txBox="1"/>
          <p:nvPr/>
        </p:nvSpPr>
        <p:spPr>
          <a:xfrm>
            <a:off x="4550039" y="4600247"/>
            <a:ext cx="1443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d=1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5BA507-CCED-8C44-9A46-DB661301EE2D}"/>
              </a:ext>
            </a:extLst>
          </p:cNvPr>
          <p:cNvSpPr txBox="1"/>
          <p:nvPr/>
        </p:nvSpPr>
        <p:spPr>
          <a:xfrm>
            <a:off x="6303906" y="4596372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d=2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0.785…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699AFD-9B06-E748-897C-76C4054F75A9}"/>
              </a:ext>
            </a:extLst>
          </p:cNvPr>
          <p:cNvSpPr txBox="1"/>
          <p:nvPr/>
        </p:nvSpPr>
        <p:spPr>
          <a:xfrm>
            <a:off x="8355678" y="4592910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d=3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0.523…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5BC3FA-F11D-8F4E-B2BF-F6C409CEA39A}"/>
              </a:ext>
            </a:extLst>
          </p:cNvPr>
          <p:cNvSpPr txBox="1"/>
          <p:nvPr/>
        </p:nvSpPr>
        <p:spPr>
          <a:xfrm>
            <a:off x="10757919" y="4586781"/>
            <a:ext cx="1016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d→∞</a:t>
            </a:r>
          </a:p>
          <a:p>
            <a:r>
              <a:rPr lang="en-US" dirty="0">
                <a:latin typeface="+mj-lt"/>
              </a:rPr>
              <a:t>V(c) = 1</a:t>
            </a:r>
          </a:p>
          <a:p>
            <a:r>
              <a:rPr lang="en-US" dirty="0">
                <a:latin typeface="+mj-lt"/>
              </a:rPr>
              <a:t>V(s) → 0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E666BD-4EC9-B043-8061-9AF954828185}"/>
              </a:ext>
            </a:extLst>
          </p:cNvPr>
          <p:cNvCxnSpPr>
            <a:cxnSpLocks/>
          </p:cNvCxnSpPr>
          <p:nvPr/>
        </p:nvCxnSpPr>
        <p:spPr>
          <a:xfrm flipH="1" flipV="1">
            <a:off x="7688748" y="4335943"/>
            <a:ext cx="277491" cy="495137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5E57E5D-8315-574E-9BF1-AF07AE8636A7}"/>
              </a:ext>
            </a:extLst>
          </p:cNvPr>
          <p:cNvCxnSpPr>
            <a:cxnSpLocks/>
          </p:cNvCxnSpPr>
          <p:nvPr/>
        </p:nvCxnSpPr>
        <p:spPr>
          <a:xfrm flipH="1" flipV="1">
            <a:off x="9441941" y="3626996"/>
            <a:ext cx="662545" cy="1130634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561DA1-235D-A545-9D9C-56111C6E2F07}"/>
              </a:ext>
            </a:extLst>
          </p:cNvPr>
          <p:cNvCxnSpPr>
            <a:cxnSpLocks/>
          </p:cNvCxnSpPr>
          <p:nvPr/>
        </p:nvCxnSpPr>
        <p:spPr>
          <a:xfrm flipH="1" flipV="1">
            <a:off x="5749848" y="4445933"/>
            <a:ext cx="243215" cy="450833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CF29F62-9088-3D4C-9CED-2AD7344E0DD1}"/>
              </a:ext>
            </a:extLst>
          </p:cNvPr>
          <p:cNvSpPr txBox="1"/>
          <p:nvPr/>
        </p:nvSpPr>
        <p:spPr>
          <a:xfrm>
            <a:off x="10757919" y="345068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4696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 scales … but doesn’t guarantee saturation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D59291-1B9F-2641-B5ED-E6DDD84B81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3609474"/>
            <a:ext cx="10058400" cy="1138376"/>
          </a:xfrm>
        </p:spPr>
        <p:txBody>
          <a:bodyPr/>
          <a:lstStyle/>
          <a:p>
            <a:r>
              <a:rPr lang="en-US" dirty="0"/>
              <a:t>Movie from fast-forward</a:t>
            </a:r>
          </a:p>
        </p:txBody>
      </p:sp>
    </p:spTree>
    <p:extLst>
      <p:ext uri="{BB962C8B-B14F-4D97-AF65-F5344CB8AC3E}">
        <p14:creationId xmlns:p14="http://schemas.microsoft.com/office/powerpoint/2010/main" val="21678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268486"/>
          </a:xfrm>
        </p:spPr>
        <p:txBody>
          <a:bodyPr/>
          <a:lstStyle/>
          <a:p>
            <a:r>
              <a:rPr lang="en-US" dirty="0"/>
              <a:t>Free 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SpokeDartsPublic</a:t>
            </a:r>
            <a:r>
              <a:rPr lang="en-US" dirty="0"/>
              <a:t>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https://github.com/samitch/SpokeDartsPublic</a:t>
            </a:r>
            <a:endParaRPr lang="en-US" dirty="0"/>
          </a:p>
          <a:p>
            <a:r>
              <a:rPr lang="en-US" dirty="0"/>
              <a:t>Want high-d blue noise?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spoke-darts line sampling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Supports adaptive sampling over general domains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Nearly as easy to implement (especially since I already did that for you :) </a:t>
            </a:r>
            <a:br>
              <a:rPr lang="en-US" dirty="0"/>
            </a:br>
            <a:r>
              <a:rPr lang="en-US" dirty="0"/>
              <a:t>and runs faster, than </a:t>
            </a:r>
            <a:r>
              <a:rPr lang="en-US" dirty="0" err="1"/>
              <a:t>Bridson</a:t>
            </a:r>
            <a:r>
              <a:rPr lang="en-US" dirty="0"/>
              <a:t> 2007</a:t>
            </a:r>
          </a:p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/>
              <a:t>Want blue-noise with better spectrum?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two-spokes variant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Takes longer</a:t>
            </a:r>
          </a:p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/>
              <a:t>Open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Prove non-trivial saturation-bound on </a:t>
            </a:r>
            <a:r>
              <a:rPr lang="en-US" dirty="0" err="1"/>
              <a:t>Bridson</a:t>
            </a:r>
            <a:r>
              <a:rPr lang="en-US" dirty="0"/>
              <a:t> 2007?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Does saturation matter for high-d rendering, etc.?</a:t>
            </a:r>
          </a:p>
        </p:txBody>
      </p:sp>
    </p:spTree>
    <p:extLst>
      <p:ext uri="{BB962C8B-B14F-4D97-AF65-F5344CB8AC3E}">
        <p14:creationId xmlns:p14="http://schemas.microsoft.com/office/powerpoint/2010/main" val="23826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4681</TotalTime>
  <Words>334</Words>
  <Application>Microsoft Macintosh PowerPoint</Application>
  <PresentationFormat>Widescreen</PresentationFormat>
  <Paragraphs>83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Courier</vt:lpstr>
      <vt:lpstr>Garamond</vt:lpstr>
      <vt:lpstr>Gill Sans MT</vt:lpstr>
      <vt:lpstr>Lucida Bright</vt:lpstr>
      <vt:lpstr>Times</vt:lpstr>
      <vt:lpstr>Trebuchet MS</vt:lpstr>
      <vt:lpstr>Wingdings</vt:lpstr>
      <vt:lpstr>Sandia Theme 1</vt:lpstr>
      <vt:lpstr>Spoke-Darts for  High-Dimensional  Blue-Noise Sampling</vt:lpstr>
      <vt:lpstr>Motivation</vt:lpstr>
      <vt:lpstr>Motivation</vt:lpstr>
      <vt:lpstr>What’s wrong with the algorithms we already have?</vt:lpstr>
      <vt:lpstr>What’s wrong with the algorithms we already have?</vt:lpstr>
      <vt:lpstr>What’s wrong with the algorithms we already have?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78</cp:revision>
  <dcterms:created xsi:type="dcterms:W3CDTF">2017-10-14T01:15:26Z</dcterms:created>
  <dcterms:modified xsi:type="dcterms:W3CDTF">2018-07-18T00:36:01Z</dcterms:modified>
</cp:coreProperties>
</file>